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4" r:id="rId4"/>
    <p:sldId id="267" r:id="rId5"/>
    <p:sldId id="266" r:id="rId6"/>
    <p:sldId id="263" r:id="rId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E70C3CE-5B4C-40C5-87FA-D1AE991B4819}">
          <p14:sldIdLst>
            <p14:sldId id="256"/>
            <p14:sldId id="262"/>
            <p14:sldId id="264"/>
          </p14:sldIdLst>
        </p14:section>
        <p14:section name="Untitled Section" id="{82E52FB3-EF44-4173-A173-EB844C8E1AD6}">
          <p14:sldIdLst>
            <p14:sldId id="267"/>
            <p14:sldId id="266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00CC00"/>
    <a:srgbClr val="FFABC9"/>
    <a:srgbClr val="F595B7"/>
    <a:srgbClr val="FFBAD2"/>
    <a:srgbClr val="F059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9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088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1138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266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474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2717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1739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1626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6381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04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988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2521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6997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61ADF-EEC6-4094-932F-A49A6298A13E}" type="datetimeFigureOut">
              <a:rPr lang="en-GB" smtClean="0"/>
              <a:t>20/11/2018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D8BDB-7366-4D5E-8ECD-9CD9425192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2755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3057A-D276-4A12-9B44-E12064984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4800" dirty="0"/>
              <a:t>Rendering Fractals using the PYNQ Framework on FPGAs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B4CA09-9724-4806-93A1-D10CC857B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9" y="2055817"/>
            <a:ext cx="5622780" cy="2717074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GB" sz="3000" dirty="0"/>
              <a:t>PYNQ: Python Productivity for Zynq</a:t>
            </a:r>
          </a:p>
          <a:p>
            <a:pPr>
              <a:lnSpc>
                <a:spcPct val="100000"/>
              </a:lnSpc>
            </a:pPr>
            <a:r>
              <a:rPr lang="en-GB" sz="3000" dirty="0"/>
              <a:t>Zynq Systems on Chip integrate an ARM processor with FPGA logic</a:t>
            </a:r>
          </a:p>
          <a:p>
            <a:pPr>
              <a:lnSpc>
                <a:spcPct val="100000"/>
              </a:lnSpc>
            </a:pPr>
            <a:r>
              <a:rPr lang="en-GB" sz="3000" dirty="0"/>
              <a:t>Hardware “overlay” design is used to program the FPGA part of Zynq</a:t>
            </a:r>
          </a:p>
          <a:p>
            <a:pPr>
              <a:lnSpc>
                <a:spcPct val="100000"/>
              </a:lnSpc>
            </a:pPr>
            <a:r>
              <a:rPr lang="en-GB" sz="3000" dirty="0"/>
              <a:t>Python API interacts with overlay</a:t>
            </a:r>
          </a:p>
          <a:p>
            <a:endParaRPr lang="en-GB" dirty="0"/>
          </a:p>
        </p:txBody>
      </p:sp>
      <p:pic>
        <p:nvPicPr>
          <p:cNvPr id="1026" name="Picture 2" descr="https://www.strath.ac.uk/media/1newwebsite/webteam/logos/xUoS_Logo_Tab.png.pagespeed.ic.LkNMQldh_5.png">
            <a:extLst>
              <a:ext uri="{FF2B5EF4-FFF2-40B4-BE49-F238E27FC236}">
                <a16:creationId xmlns:a16="http://schemas.microsoft.com/office/drawing/2014/main" id="{66657896-74C4-4485-A017-BBD45461D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488" y="0"/>
            <a:ext cx="1450521" cy="1450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9E02C81-CBD2-4133-8C1C-C30CC26E45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762310"/>
              </p:ext>
            </p:extLst>
          </p:nvPr>
        </p:nvGraphicFramePr>
        <p:xfrm>
          <a:off x="681037" y="5121273"/>
          <a:ext cx="8543925" cy="1371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64836">
                  <a:extLst>
                    <a:ext uri="{9D8B030D-6E8A-4147-A177-3AD203B41FA5}">
                      <a16:colId xmlns:a16="http://schemas.microsoft.com/office/drawing/2014/main" val="2160468230"/>
                    </a:ext>
                  </a:extLst>
                </a:gridCol>
                <a:gridCol w="2545423">
                  <a:extLst>
                    <a:ext uri="{9D8B030D-6E8A-4147-A177-3AD203B41FA5}">
                      <a16:colId xmlns:a16="http://schemas.microsoft.com/office/drawing/2014/main" val="3896274064"/>
                    </a:ext>
                  </a:extLst>
                </a:gridCol>
                <a:gridCol w="3333666">
                  <a:extLst>
                    <a:ext uri="{9D8B030D-6E8A-4147-A177-3AD203B41FA5}">
                      <a16:colId xmlns:a16="http://schemas.microsoft.com/office/drawing/2014/main" val="1955084016"/>
                    </a:ext>
                  </a:extLst>
                </a:gridCol>
              </a:tblGrid>
              <a:tr h="32533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/>
                        <a:t>4</a:t>
                      </a:r>
                      <a:r>
                        <a:rPr lang="en-GB" sz="2400" baseline="30000" dirty="0"/>
                        <a:t>th</a:t>
                      </a:r>
                      <a:r>
                        <a:rPr lang="en-GB" sz="2400" dirty="0"/>
                        <a:t> year CES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F059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Student:</a:t>
                      </a:r>
                    </a:p>
                  </a:txBody>
                  <a:tcPr>
                    <a:lnL w="12700" cap="flat" cmpd="sng" algn="ctr">
                      <a:solidFill>
                        <a:srgbClr val="F059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Filip Lejhanec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549980"/>
                  </a:ext>
                </a:extLst>
              </a:tr>
              <a:tr h="20256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/>
                        <a:t>EE475 Project</a:t>
                      </a:r>
                    </a:p>
                  </a:txBody>
                  <a:tcPr>
                    <a:lnR w="12700" cap="flat" cmpd="sng" algn="ctr">
                      <a:solidFill>
                        <a:srgbClr val="F059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1st Supervisor:</a:t>
                      </a:r>
                    </a:p>
                  </a:txBody>
                  <a:tcPr>
                    <a:lnL w="12700" cap="flat" cmpd="sng" algn="ctr">
                      <a:solidFill>
                        <a:srgbClr val="F059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Dr Louise Helen Crockett</a:t>
                      </a:r>
                      <a:endParaRPr lang="en-GB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2239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/>
                        <a:t>2018/2019</a:t>
                      </a:r>
                    </a:p>
                  </a:txBody>
                  <a:tcPr>
                    <a:lnR w="12700" cap="flat" cmpd="sng" algn="ctr">
                      <a:solidFill>
                        <a:srgbClr val="F059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2nd Supervisor:</a:t>
                      </a:r>
                    </a:p>
                  </a:txBody>
                  <a:tcPr>
                    <a:lnL w="12700" cap="flat" cmpd="sng" algn="ctr">
                      <a:solidFill>
                        <a:srgbClr val="F059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/>
                        <a:t>Dr Alexandra Coddington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548394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307EDD7F-7C46-42A6-A0D4-A76DED95F2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31069" y="1690690"/>
            <a:ext cx="4222837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005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3057A-D276-4A12-9B44-E12064984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Overview of the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F6B9C4-377B-407D-BC95-BF4FAD9850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1038" y="1825624"/>
                <a:ext cx="8543925" cy="4600576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Fractal is a recursive, self-similar mathematical set</a:t>
                </a:r>
              </a:p>
              <a:p>
                <a:r>
                  <a:rPr lang="en-GB" dirty="0"/>
                  <a:t>Initial focus is on the Mandelbrot set:</a:t>
                </a:r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pPr marL="457200" lvl="1" indent="0">
                  <a:buNone/>
                </a:pPr>
                <a:endParaRPr lang="en-GB" dirty="0"/>
              </a:p>
              <a:p>
                <a:pPr lvl="1"/>
                <a:r>
                  <a:rPr lang="en-GB" dirty="0"/>
                  <a:t>Set of complex numbers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dirty="0"/>
                  <a:t> for which the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GB" dirty="0"/>
                  <a:t> does not diverge when iterated from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GB" dirty="0"/>
              </a:p>
              <a:p>
                <a:r>
                  <a:rPr lang="en-GB" dirty="0"/>
                  <a:t>Colour is derived based on how fast the function diverges</a:t>
                </a:r>
              </a:p>
              <a:p>
                <a:r>
                  <a:rPr lang="en-GB" dirty="0"/>
                  <a:t>Only a limited number of iterations is calculated</a:t>
                </a:r>
              </a:p>
              <a:p>
                <a:r>
                  <a:rPr lang="en-GB" dirty="0"/>
                  <a:t>High limits are required to preserve detail at high zoom</a:t>
                </a:r>
              </a:p>
              <a:p>
                <a:r>
                  <a:rPr lang="en-GB" dirty="0"/>
                  <a:t>Computationally intensive, but (mostly) data parallel</a:t>
                </a:r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F6B9C4-377B-407D-BC95-BF4FAD9850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1038" y="1825624"/>
                <a:ext cx="8543925" cy="4600576"/>
              </a:xfrm>
              <a:blipFill>
                <a:blip r:embed="rId2"/>
                <a:stretch>
                  <a:fillRect l="-1142" t="-3311" b="-2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https://www.strath.ac.uk/media/1newwebsite/webteam/logos/xUoS_Logo_Tab.png.pagespeed.ic.LkNMQldh_5.png">
            <a:extLst>
              <a:ext uri="{FF2B5EF4-FFF2-40B4-BE49-F238E27FC236}">
                <a16:creationId xmlns:a16="http://schemas.microsoft.com/office/drawing/2014/main" id="{66657896-74C4-4485-A017-BBD45461D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488" y="0"/>
            <a:ext cx="1450521" cy="1450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mandelbrot black and white">
            <a:extLst>
              <a:ext uri="{FF2B5EF4-FFF2-40B4-BE49-F238E27FC236}">
                <a16:creationId xmlns:a16="http://schemas.microsoft.com/office/drawing/2014/main" id="{6189EE4F-4D6E-438B-A8F0-E9263753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987" y="2600596"/>
            <a:ext cx="1769157" cy="14742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andelbrot black and white">
            <a:extLst>
              <a:ext uri="{FF2B5EF4-FFF2-40B4-BE49-F238E27FC236}">
                <a16:creationId xmlns:a16="http://schemas.microsoft.com/office/drawing/2014/main" id="{E677F9C9-4353-474A-80DA-19CA601BD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532" y="2600595"/>
            <a:ext cx="2358880" cy="14742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mandelbrot zoom black and white">
            <a:extLst>
              <a:ext uri="{FF2B5EF4-FFF2-40B4-BE49-F238E27FC236}">
                <a16:creationId xmlns:a16="http://schemas.microsoft.com/office/drawing/2014/main" id="{4928CD96-3A48-4E91-9C25-F3A49ECF3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399" y="2600595"/>
            <a:ext cx="2358879" cy="147429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4" descr="{\displaystyle f_{c}(z)=z^{2}+c}">
            <a:extLst>
              <a:ext uri="{FF2B5EF4-FFF2-40B4-BE49-F238E27FC236}">
                <a16:creationId xmlns:a16="http://schemas.microsoft.com/office/drawing/2014/main" id="{B159E1FE-E5E7-4EC1-8844-E2F8EC63FB1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0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18" descr="{\displaystyle f_{c}(z)=z^{2}+c}">
            <a:extLst>
              <a:ext uri="{FF2B5EF4-FFF2-40B4-BE49-F238E27FC236}">
                <a16:creationId xmlns:a16="http://schemas.microsoft.com/office/drawing/2014/main" id="{144FE1AF-B85E-4C97-9F0D-28C66BDE29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53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033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56BA6D-9678-4682-AAC6-FC40EFE05312}"/>
              </a:ext>
            </a:extLst>
          </p:cNvPr>
          <p:cNvSpPr txBox="1"/>
          <p:nvPr/>
        </p:nvSpPr>
        <p:spPr>
          <a:xfrm>
            <a:off x="6235700" y="5147732"/>
            <a:ext cx="2568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Store Pixel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9AA45D-D861-474B-8E88-1094CD0CA95B}"/>
              </a:ext>
            </a:extLst>
          </p:cNvPr>
          <p:cNvSpPr txBox="1"/>
          <p:nvPr/>
        </p:nvSpPr>
        <p:spPr>
          <a:xfrm>
            <a:off x="6235700" y="4778193"/>
            <a:ext cx="2568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AXI Stream S2MM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33057A-D276-4A12-9B44-E12064984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System Architecture</a:t>
            </a:r>
          </a:p>
        </p:txBody>
      </p:sp>
      <p:pic>
        <p:nvPicPr>
          <p:cNvPr id="1026" name="Picture 2" descr="https://www.strath.ac.uk/media/1newwebsite/webteam/logos/xUoS_Logo_Tab.png.pagespeed.ic.LkNMQldh_5.png">
            <a:extLst>
              <a:ext uri="{FF2B5EF4-FFF2-40B4-BE49-F238E27FC236}">
                <a16:creationId xmlns:a16="http://schemas.microsoft.com/office/drawing/2014/main" id="{66657896-74C4-4485-A017-BBD45461D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488" y="0"/>
            <a:ext cx="1450521" cy="1450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B3978E-3D28-475E-BA96-30F2D1E3601C}"/>
              </a:ext>
            </a:extLst>
          </p:cNvPr>
          <p:cNvGrpSpPr/>
          <p:nvPr/>
        </p:nvGrpSpPr>
        <p:grpSpPr>
          <a:xfrm>
            <a:off x="3378199" y="1997395"/>
            <a:ext cx="3155951" cy="1815953"/>
            <a:chOff x="3354322" y="2055817"/>
            <a:chExt cx="1738747" cy="18159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B23E2C24-BE96-4A5D-804A-C910B69FDEB5}"/>
                </a:ext>
              </a:extLst>
            </p:cNvPr>
            <p:cNvCxnSpPr/>
            <p:nvPr/>
          </p:nvCxnSpPr>
          <p:spPr>
            <a:xfrm>
              <a:off x="3354323" y="2415791"/>
              <a:ext cx="1738746" cy="0"/>
            </a:xfrm>
            <a:prstGeom prst="straightConnector1">
              <a:avLst/>
            </a:prstGeom>
            <a:ln>
              <a:solidFill>
                <a:srgbClr val="F0598E"/>
              </a:solidFill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93CA09D-2AE2-4AC8-8031-6414B9EF7BA3}"/>
                </a:ext>
              </a:extLst>
            </p:cNvPr>
            <p:cNvSpPr txBox="1"/>
            <p:nvPr/>
          </p:nvSpPr>
          <p:spPr>
            <a:xfrm>
              <a:off x="3354323" y="2394442"/>
              <a:ext cx="173874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Configuration</a:t>
              </a:r>
            </a:p>
            <a:p>
              <a:pPr marL="1200150" lvl="2" indent="-285750">
                <a:buFont typeface="Arial" panose="020B0604020202020204" pitchFamily="34" charset="0"/>
                <a:buChar char="•"/>
              </a:pPr>
              <a:r>
                <a:rPr lang="en-GB" dirty="0"/>
                <a:t>Image size</a:t>
              </a:r>
            </a:p>
            <a:p>
              <a:pPr marL="1200150" lvl="2" indent="-285750">
                <a:buFont typeface="Arial" panose="020B0604020202020204" pitchFamily="34" charset="0"/>
                <a:buChar char="•"/>
              </a:pPr>
              <a:r>
                <a:rPr lang="en-GB" dirty="0"/>
                <a:t>Coordinates</a:t>
              </a:r>
            </a:p>
            <a:p>
              <a:pPr marL="1200150" lvl="2" indent="-285750">
                <a:buFont typeface="Arial" panose="020B0604020202020204" pitchFamily="34" charset="0"/>
                <a:buChar char="•"/>
              </a:pPr>
              <a:r>
                <a:rPr lang="en-GB" dirty="0"/>
                <a:t>Scale</a:t>
              </a:r>
            </a:p>
            <a:p>
              <a:pPr algn="ctr"/>
              <a:endParaRPr lang="en-GB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0DD8623-5153-4E93-9AC5-DF96AA4CEE09}"/>
                </a:ext>
              </a:extLst>
            </p:cNvPr>
            <p:cNvSpPr txBox="1"/>
            <p:nvPr/>
          </p:nvSpPr>
          <p:spPr>
            <a:xfrm>
              <a:off x="3354322" y="2055817"/>
              <a:ext cx="17387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AXI Interconnect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826CC34D-2533-497A-89C5-6030181951E6}"/>
              </a:ext>
            </a:extLst>
          </p:cNvPr>
          <p:cNvGrpSpPr/>
          <p:nvPr/>
        </p:nvGrpSpPr>
        <p:grpSpPr>
          <a:xfrm>
            <a:off x="681037" y="2034902"/>
            <a:ext cx="2552506" cy="1325554"/>
            <a:chOff x="825695" y="3674533"/>
            <a:chExt cx="2552506" cy="1325554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A37DBF5-3889-4EB1-87B2-4C65246E30B4}"/>
                </a:ext>
              </a:extLst>
            </p:cNvPr>
            <p:cNvSpPr/>
            <p:nvPr/>
          </p:nvSpPr>
          <p:spPr>
            <a:xfrm>
              <a:off x="825695" y="3674533"/>
              <a:ext cx="2552506" cy="1325554"/>
            </a:xfrm>
            <a:prstGeom prst="roundRect">
              <a:avLst/>
            </a:prstGeom>
            <a:ln w="12700"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GB" dirty="0"/>
                <a:t>Zynq Processing System</a:t>
              </a:r>
            </a:p>
          </p:txBody>
        </p:sp>
        <p:pic>
          <p:nvPicPr>
            <p:cNvPr id="3074" name="Picture 2" descr="Image result for arm core icon">
              <a:extLst>
                <a:ext uri="{FF2B5EF4-FFF2-40B4-BE49-F238E27FC236}">
                  <a16:creationId xmlns:a16="http://schemas.microsoft.com/office/drawing/2014/main" id="{404DEB8A-C5E6-437F-9588-8C0D7595AB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9775" y="4092929"/>
              <a:ext cx="824345" cy="824345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6FAF8F-8154-466E-A9BE-8C1B0FEA1F18}"/>
              </a:ext>
            </a:extLst>
          </p:cNvPr>
          <p:cNvGrpSpPr/>
          <p:nvPr/>
        </p:nvGrpSpPr>
        <p:grpSpPr>
          <a:xfrm>
            <a:off x="6672458" y="2065819"/>
            <a:ext cx="2552506" cy="1325554"/>
            <a:chOff x="5261599" y="1997395"/>
            <a:chExt cx="2552506" cy="1325554"/>
          </a:xfrm>
          <a:gradFill flip="none" rotWithShape="1">
            <a:gsLst>
              <a:gs pos="0">
                <a:srgbClr val="F595B7"/>
              </a:gs>
              <a:gs pos="50000">
                <a:srgbClr val="FFABC9"/>
              </a:gs>
              <a:gs pos="100000">
                <a:srgbClr val="FFBAD2"/>
              </a:gs>
            </a:gsLst>
            <a:lin ang="16200000" scaled="1"/>
            <a:tileRect/>
          </a:gradFill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6F20093-2485-4377-A2EC-D4B10611D7B4}"/>
                </a:ext>
              </a:extLst>
            </p:cNvPr>
            <p:cNvSpPr/>
            <p:nvPr/>
          </p:nvSpPr>
          <p:spPr>
            <a:xfrm>
              <a:off x="5261599" y="1997395"/>
              <a:ext cx="2552506" cy="1325554"/>
            </a:xfrm>
            <a:prstGeom prst="roundRect">
              <a:avLst/>
            </a:prstGeom>
            <a:grpFill/>
            <a:ln w="12700">
              <a:solidFill>
                <a:srgbClr val="F0598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GB" dirty="0"/>
                <a:t>Mandelbrot HW block</a:t>
              </a:r>
            </a:p>
          </p:txBody>
        </p:sp>
        <p:pic>
          <p:nvPicPr>
            <p:cNvPr id="3080" name="Picture 8" descr="https://static.thenounproject.com/png/170064-200.png">
              <a:extLst>
                <a:ext uri="{FF2B5EF4-FFF2-40B4-BE49-F238E27FC236}">
                  <a16:creationId xmlns:a16="http://schemas.microsoft.com/office/drawing/2014/main" id="{27C610DA-12AB-4903-9542-D2B646B507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42294" y="2324373"/>
              <a:ext cx="991115" cy="991113"/>
            </a:xfrm>
            <a:prstGeom prst="rect">
              <a:avLst/>
            </a:prstGeom>
            <a:grpFill/>
            <a:extLst/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3C3E6F6-4782-4813-8F62-B88649C42C0E}"/>
              </a:ext>
            </a:extLst>
          </p:cNvPr>
          <p:cNvGrpSpPr/>
          <p:nvPr/>
        </p:nvGrpSpPr>
        <p:grpSpPr>
          <a:xfrm>
            <a:off x="4135160" y="4844694"/>
            <a:ext cx="2023050" cy="1621088"/>
            <a:chOff x="1990828" y="4639933"/>
            <a:chExt cx="2023050" cy="1621088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F3DEC0A7-EE85-498D-8304-E32A1A6805D6}"/>
                </a:ext>
              </a:extLst>
            </p:cNvPr>
            <p:cNvSpPr/>
            <p:nvPr/>
          </p:nvSpPr>
          <p:spPr>
            <a:xfrm>
              <a:off x="1990828" y="4639933"/>
              <a:ext cx="2023050" cy="1621088"/>
            </a:xfrm>
            <a:prstGeom prst="roundRect">
              <a:avLst/>
            </a:prstGeom>
            <a:ln w="12700"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GB" dirty="0"/>
                <a:t>AXI Video Direct Memory Access</a:t>
              </a:r>
            </a:p>
          </p:txBody>
        </p:sp>
        <p:pic>
          <p:nvPicPr>
            <p:cNvPr id="3082" name="Picture 10" descr="Image result for memory icon">
              <a:extLst>
                <a:ext uri="{FF2B5EF4-FFF2-40B4-BE49-F238E27FC236}">
                  <a16:creationId xmlns:a16="http://schemas.microsoft.com/office/drawing/2014/main" id="{52603BE2-C505-4458-9491-A964382FCE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1470" y="5369741"/>
              <a:ext cx="841765" cy="841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14088D5-64FB-4CA8-9B94-5B99F7AE0ECB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35700" y="3496184"/>
            <a:ext cx="2568336" cy="1641789"/>
          </a:xfrm>
          <a:prstGeom prst="bentConnector3">
            <a:avLst>
              <a:gd name="adj1" fmla="val 305"/>
            </a:avLst>
          </a:prstGeom>
          <a:ln>
            <a:solidFill>
              <a:srgbClr val="F0598E"/>
            </a:solidFill>
            <a:round/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71">
            <a:extLst>
              <a:ext uri="{FF2B5EF4-FFF2-40B4-BE49-F238E27FC236}">
                <a16:creationId xmlns:a16="http://schemas.microsoft.com/office/drawing/2014/main" id="{AD828798-02BF-41A0-B285-B86F441AE76A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1489334" y="3497544"/>
            <a:ext cx="2568336" cy="1641789"/>
          </a:xfrm>
          <a:prstGeom prst="bentConnector3">
            <a:avLst>
              <a:gd name="adj1" fmla="val 305"/>
            </a:avLst>
          </a:prstGeom>
          <a:ln>
            <a:solidFill>
              <a:srgbClr val="F0598E"/>
            </a:solidFill>
            <a:round/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D573A81E-8426-4031-989E-873085E3920A}"/>
              </a:ext>
            </a:extLst>
          </p:cNvPr>
          <p:cNvSpPr txBox="1"/>
          <p:nvPr/>
        </p:nvSpPr>
        <p:spPr>
          <a:xfrm>
            <a:off x="1489332" y="4768642"/>
            <a:ext cx="2568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AXI Stream MM2S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A06020A-EF11-4E4C-A557-A0005AC54D83}"/>
              </a:ext>
            </a:extLst>
          </p:cNvPr>
          <p:cNvSpPr txBox="1"/>
          <p:nvPr/>
        </p:nvSpPr>
        <p:spPr>
          <a:xfrm>
            <a:off x="1489332" y="5161342"/>
            <a:ext cx="2568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Read Pixel Data</a:t>
            </a:r>
          </a:p>
        </p:txBody>
      </p:sp>
      <p:pic>
        <p:nvPicPr>
          <p:cNvPr id="116" name="Picture 8" descr="Image result for mandelbrot icon">
            <a:extLst>
              <a:ext uri="{FF2B5EF4-FFF2-40B4-BE49-F238E27FC236}">
                <a16:creationId xmlns:a16="http://schemas.microsoft.com/office/drawing/2014/main" id="{827A8166-4383-4FD1-92AE-D05DCFC0A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338" y="5386221"/>
            <a:ext cx="1218323" cy="1218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7" name="Straight Arrow Connector 71">
            <a:extLst>
              <a:ext uri="{FF2B5EF4-FFF2-40B4-BE49-F238E27FC236}">
                <a16:creationId xmlns:a16="http://schemas.microsoft.com/office/drawing/2014/main" id="{1A123746-CBDD-45A4-A778-B8771980C226}"/>
              </a:ext>
            </a:extLst>
          </p:cNvPr>
          <p:cNvCxnSpPr>
            <a:cxnSpLocks/>
          </p:cNvCxnSpPr>
          <p:nvPr/>
        </p:nvCxnSpPr>
        <p:spPr>
          <a:xfrm rot="5400000" flipH="1">
            <a:off x="4931319" y="514044"/>
            <a:ext cx="30917" cy="5991421"/>
          </a:xfrm>
          <a:prstGeom prst="bentConnector3">
            <a:avLst>
              <a:gd name="adj1" fmla="val -2074425"/>
            </a:avLst>
          </a:prstGeom>
          <a:ln>
            <a:solidFill>
              <a:srgbClr val="F0598E"/>
            </a:solidFill>
            <a:round/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747B61DB-6DDD-4131-8F9D-E3992605B911}"/>
              </a:ext>
            </a:extLst>
          </p:cNvPr>
          <p:cNvSpPr txBox="1"/>
          <p:nvPr/>
        </p:nvSpPr>
        <p:spPr>
          <a:xfrm>
            <a:off x="1960461" y="3806908"/>
            <a:ext cx="5991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AXI Interrupt Controller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B7A3B40B-7FE3-440D-808A-E698B115A985}"/>
              </a:ext>
            </a:extLst>
          </p:cNvPr>
          <p:cNvSpPr txBox="1"/>
          <p:nvPr/>
        </p:nvSpPr>
        <p:spPr>
          <a:xfrm>
            <a:off x="1951067" y="4171844"/>
            <a:ext cx="5991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Notify when Finished Processing</a:t>
            </a:r>
          </a:p>
        </p:txBody>
      </p:sp>
      <p:pic>
        <p:nvPicPr>
          <p:cNvPr id="6174" name="Picture 6173" descr="A picture containing tableware, plate, dishware&#10;&#10;Description generated with very high confidence">
            <a:extLst>
              <a:ext uri="{FF2B5EF4-FFF2-40B4-BE49-F238E27FC236}">
                <a16:creationId xmlns:a16="http://schemas.microsoft.com/office/drawing/2014/main" id="{94715AC5-A4BF-42D6-94A9-E14D25F722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706" y="5587455"/>
            <a:ext cx="866893" cy="86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5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3057A-D276-4A12-9B44-E12064984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Results &amp; Accomplishments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1DE8E1-BF88-40C8-A6FD-099E8565B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1825625"/>
            <a:ext cx="8711971" cy="4351338"/>
          </a:xfrm>
        </p:spPr>
        <p:txBody>
          <a:bodyPr>
            <a:normAutofit/>
          </a:bodyPr>
          <a:lstStyle/>
          <a:p>
            <a:r>
              <a:rPr lang="en-GB" sz="2400" dirty="0"/>
              <a:t>Understanding of Mandelbrot fractal and PYNQ design processes</a:t>
            </a:r>
          </a:p>
          <a:p>
            <a:r>
              <a:rPr lang="en-GB" sz="2400" dirty="0"/>
              <a:t>Full Python solution for both Desktop and PYNQ-Z1 board</a:t>
            </a:r>
          </a:p>
          <a:p>
            <a:r>
              <a:rPr lang="en-GB" sz="2400" dirty="0"/>
              <a:t>High Level Synthesis solution with basic optimisation to build on</a:t>
            </a:r>
          </a:p>
          <a:p>
            <a:r>
              <a:rPr lang="en-GB" sz="2400" dirty="0"/>
              <a:t>Modular system design for easy implementation of other fractals</a:t>
            </a:r>
          </a:p>
          <a:p>
            <a:r>
              <a:rPr lang="en-GB" sz="2400" dirty="0"/>
              <a:t>Complete overlay design with </a:t>
            </a:r>
            <a:r>
              <a:rPr lang="en-GB" sz="2400" dirty="0" err="1"/>
              <a:t>PoC</a:t>
            </a:r>
            <a:r>
              <a:rPr lang="en-GB" sz="2400" dirty="0"/>
              <a:t> low-level Python drivers</a:t>
            </a:r>
          </a:p>
          <a:p>
            <a:r>
              <a:rPr lang="en-GB" sz="2400" dirty="0"/>
              <a:t>Full render using only FPGA</a:t>
            </a:r>
          </a:p>
          <a:p>
            <a:r>
              <a:rPr lang="en-GB" sz="2400" dirty="0"/>
              <a:t>Steady speed improvements</a:t>
            </a:r>
            <a:endParaRPr lang="en-GB" dirty="0"/>
          </a:p>
          <a:p>
            <a:endParaRPr lang="en-GB" dirty="0"/>
          </a:p>
        </p:txBody>
      </p:sp>
      <p:pic>
        <p:nvPicPr>
          <p:cNvPr id="1026" name="Picture 2" descr="https://www.strath.ac.uk/media/1newwebsite/webteam/logos/xUoS_Logo_Tab.png.pagespeed.ic.LkNMQldh_5.png">
            <a:extLst>
              <a:ext uri="{FF2B5EF4-FFF2-40B4-BE49-F238E27FC236}">
                <a16:creationId xmlns:a16="http://schemas.microsoft.com/office/drawing/2014/main" id="{66657896-74C4-4485-A017-BBD45461D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488" y="0"/>
            <a:ext cx="1450521" cy="1450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" name="Content Placeholder 7">
            <a:extLst>
              <a:ext uri="{FF2B5EF4-FFF2-40B4-BE49-F238E27FC236}">
                <a16:creationId xmlns:a16="http://schemas.microsoft.com/office/drawing/2014/main" id="{49AAAF81-BB45-453E-9157-F807A66D3D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829167"/>
              </p:ext>
            </p:extLst>
          </p:nvPr>
        </p:nvGraphicFramePr>
        <p:xfrm>
          <a:off x="1069566" y="5140643"/>
          <a:ext cx="2992126" cy="103632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496063">
                  <a:extLst>
                    <a:ext uri="{9D8B030D-6E8A-4147-A177-3AD203B41FA5}">
                      <a16:colId xmlns:a16="http://schemas.microsoft.com/office/drawing/2014/main" val="2988330324"/>
                    </a:ext>
                  </a:extLst>
                </a:gridCol>
                <a:gridCol w="1496063">
                  <a:extLst>
                    <a:ext uri="{9D8B030D-6E8A-4147-A177-3AD203B41FA5}">
                      <a16:colId xmlns:a16="http://schemas.microsoft.com/office/drawing/2014/main" val="30008451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kern="1200" dirty="0"/>
                        <a:t>SW</a:t>
                      </a:r>
                      <a:endParaRPr lang="en-GB" sz="2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kern="1200" dirty="0"/>
                        <a:t>HW</a:t>
                      </a:r>
                      <a:endParaRPr lang="en-GB" sz="2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893311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kern="1200" dirty="0"/>
                        <a:t>00:04:55</a:t>
                      </a:r>
                      <a:endParaRPr lang="en-GB" sz="2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kern="1200" dirty="0"/>
                        <a:t>00:02:11</a:t>
                      </a:r>
                      <a:endParaRPr lang="en-GB" sz="2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6255940"/>
                  </a:ext>
                </a:extLst>
              </a:tr>
            </a:tbl>
          </a:graphicData>
        </a:graphic>
      </p:graphicFrame>
      <p:sp>
        <p:nvSpPr>
          <p:cNvPr id="20" name="AutoShape 16" descr="Related image">
            <a:extLst>
              <a:ext uri="{FF2B5EF4-FFF2-40B4-BE49-F238E27FC236}">
                <a16:creationId xmlns:a16="http://schemas.microsoft.com/office/drawing/2014/main" id="{A0193190-7CFC-4F02-A594-760ABBB988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53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E0B6D4-0FA7-4062-99B8-7EB4B6630C5A}"/>
              </a:ext>
            </a:extLst>
          </p:cNvPr>
          <p:cNvSpPr/>
          <p:nvPr/>
        </p:nvSpPr>
        <p:spPr>
          <a:xfrm>
            <a:off x="5212697" y="4176415"/>
            <a:ext cx="4180312" cy="2000548"/>
          </a:xfrm>
          <a:prstGeom prst="rect">
            <a:avLst/>
          </a:prstGeom>
          <a:ln w="127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550" dirty="0" err="1">
                <a:latin typeface="Consolas" panose="020B0609020204030204" pitchFamily="49" charset="0"/>
              </a:rPr>
              <a:t>ip.write</a:t>
            </a:r>
            <a:r>
              <a:rPr lang="en-GB" sz="1550" dirty="0">
                <a:latin typeface="Consolas" panose="020B0609020204030204" pitchFamily="49" charset="0"/>
              </a:rPr>
              <a:t>(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0x10</a:t>
            </a:r>
            <a:r>
              <a:rPr lang="en-GB" sz="1550" dirty="0">
                <a:latin typeface="Consolas" panose="020B0609020204030204" pitchFamily="49" charset="0"/>
              </a:rPr>
              <a:t>,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1920</a:t>
            </a:r>
            <a:r>
              <a:rPr lang="en-GB" sz="1550" dirty="0">
                <a:latin typeface="Consolas" panose="020B0609020204030204" pitchFamily="49" charset="0"/>
              </a:rPr>
              <a:t>)</a:t>
            </a:r>
          </a:p>
          <a:p>
            <a:r>
              <a:rPr lang="en-GB" sz="1550" dirty="0" err="1">
                <a:latin typeface="Consolas" panose="020B0609020204030204" pitchFamily="49" charset="0"/>
              </a:rPr>
              <a:t>ip.write</a:t>
            </a:r>
            <a:r>
              <a:rPr lang="en-GB" sz="1550" dirty="0">
                <a:latin typeface="Consolas" panose="020B0609020204030204" pitchFamily="49" charset="0"/>
              </a:rPr>
              <a:t>(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0x18</a:t>
            </a:r>
            <a:r>
              <a:rPr lang="en-GB" sz="1550" dirty="0">
                <a:latin typeface="Consolas" panose="020B0609020204030204" pitchFamily="49" charset="0"/>
              </a:rPr>
              <a:t>,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1080</a:t>
            </a:r>
            <a:r>
              <a:rPr lang="en-GB" sz="1550" dirty="0">
                <a:latin typeface="Consolas" panose="020B0609020204030204" pitchFamily="49" charset="0"/>
              </a:rPr>
              <a:t>)</a:t>
            </a:r>
          </a:p>
          <a:p>
            <a:r>
              <a:rPr lang="en-GB" sz="1550" dirty="0" err="1">
                <a:latin typeface="Consolas" panose="020B0609020204030204" pitchFamily="49" charset="0"/>
              </a:rPr>
              <a:t>ip.write</a:t>
            </a:r>
            <a:r>
              <a:rPr lang="en-GB" sz="1550" dirty="0">
                <a:latin typeface="Consolas" panose="020B0609020204030204" pitchFamily="49" charset="0"/>
              </a:rPr>
              <a:t>(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0x20</a:t>
            </a:r>
            <a:r>
              <a:rPr lang="en-GB" sz="1550" dirty="0">
                <a:latin typeface="Consolas" panose="020B0609020204030204" pitchFamily="49" charset="0"/>
              </a:rPr>
              <a:t>,struct.pack(</a:t>
            </a:r>
            <a:r>
              <a:rPr lang="en-GB" sz="1550" dirty="0">
                <a:solidFill>
                  <a:srgbClr val="C00000"/>
                </a:solidFill>
                <a:latin typeface="Consolas" panose="020B0609020204030204" pitchFamily="49" charset="0"/>
              </a:rPr>
              <a:t>'d'</a:t>
            </a:r>
            <a:r>
              <a:rPr lang="en-GB" sz="1550" dirty="0">
                <a:latin typeface="Consolas" panose="020B0609020204030204" pitchFamily="49" charset="0"/>
              </a:rPr>
              <a:t>, 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0.35</a:t>
            </a:r>
            <a:r>
              <a:rPr lang="en-GB" sz="1550" dirty="0">
                <a:latin typeface="Consolas" panose="020B0609020204030204" pitchFamily="49" charset="0"/>
              </a:rPr>
              <a:t>))</a:t>
            </a:r>
          </a:p>
          <a:p>
            <a:r>
              <a:rPr lang="en-GB" sz="1550" dirty="0" err="1">
                <a:latin typeface="Consolas" panose="020B0609020204030204" pitchFamily="49" charset="0"/>
              </a:rPr>
              <a:t>ip.write</a:t>
            </a:r>
            <a:r>
              <a:rPr lang="en-GB" sz="1550" dirty="0">
                <a:latin typeface="Consolas" panose="020B0609020204030204" pitchFamily="49" charset="0"/>
              </a:rPr>
              <a:t>(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0x2c</a:t>
            </a:r>
            <a:r>
              <a:rPr lang="en-GB" sz="1550" dirty="0">
                <a:latin typeface="Consolas" panose="020B0609020204030204" pitchFamily="49" charset="0"/>
              </a:rPr>
              <a:t>,struct.pack(</a:t>
            </a:r>
            <a:r>
              <a:rPr lang="en-GB" sz="1550" dirty="0">
                <a:solidFill>
                  <a:srgbClr val="C00000"/>
                </a:solidFill>
                <a:latin typeface="Consolas" panose="020B0609020204030204" pitchFamily="49" charset="0"/>
              </a:rPr>
              <a:t>'d'</a:t>
            </a:r>
            <a:r>
              <a:rPr lang="en-GB" sz="1550" dirty="0">
                <a:latin typeface="Consolas" panose="020B0609020204030204" pitchFamily="49" charset="0"/>
              </a:rPr>
              <a:t>, 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0.2</a:t>
            </a:r>
            <a:r>
              <a:rPr lang="en-GB" sz="1550" dirty="0">
                <a:latin typeface="Consolas" panose="020B0609020204030204" pitchFamily="49" charset="0"/>
              </a:rPr>
              <a:t>))</a:t>
            </a:r>
          </a:p>
          <a:p>
            <a:r>
              <a:rPr lang="en-GB" sz="1550" dirty="0" err="1">
                <a:latin typeface="Consolas" panose="020B0609020204030204" pitchFamily="49" charset="0"/>
              </a:rPr>
              <a:t>ip.write</a:t>
            </a:r>
            <a:r>
              <a:rPr lang="en-GB" sz="1550" dirty="0">
                <a:latin typeface="Consolas" panose="020B0609020204030204" pitchFamily="49" charset="0"/>
              </a:rPr>
              <a:t>(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0x38</a:t>
            </a:r>
            <a:r>
              <a:rPr lang="en-GB" sz="1550" dirty="0">
                <a:latin typeface="Consolas" panose="020B0609020204030204" pitchFamily="49" charset="0"/>
              </a:rPr>
              <a:t>,struct.pack(</a:t>
            </a:r>
            <a:r>
              <a:rPr lang="en-GB" sz="1550" dirty="0">
                <a:solidFill>
                  <a:srgbClr val="C00000"/>
                </a:solidFill>
                <a:latin typeface="Consolas" panose="020B0609020204030204" pitchFamily="49" charset="0"/>
              </a:rPr>
              <a:t>'d'</a:t>
            </a:r>
            <a:r>
              <a:rPr lang="en-GB" sz="1550" dirty="0">
                <a:latin typeface="Consolas" panose="020B0609020204030204" pitchFamily="49" charset="0"/>
              </a:rPr>
              <a:t>, 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-1.3</a:t>
            </a:r>
            <a:r>
              <a:rPr lang="en-GB" sz="1550" dirty="0">
                <a:latin typeface="Consolas" panose="020B0609020204030204" pitchFamily="49" charset="0"/>
              </a:rPr>
              <a:t>))</a:t>
            </a:r>
          </a:p>
          <a:p>
            <a:r>
              <a:rPr lang="en-GB" sz="1550" dirty="0" err="1">
                <a:latin typeface="Consolas" panose="020B0609020204030204" pitchFamily="49" charset="0"/>
              </a:rPr>
              <a:t>ip.write</a:t>
            </a:r>
            <a:r>
              <a:rPr lang="en-GB" sz="1550" dirty="0">
                <a:latin typeface="Consolas" panose="020B0609020204030204" pitchFamily="49" charset="0"/>
              </a:rPr>
              <a:t>(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0x44</a:t>
            </a:r>
            <a:r>
              <a:rPr lang="en-GB" sz="1550" dirty="0">
                <a:latin typeface="Consolas" panose="020B0609020204030204" pitchFamily="49" charset="0"/>
              </a:rPr>
              <a:t>,struct.pack(</a:t>
            </a:r>
            <a:r>
              <a:rPr lang="en-GB" sz="1550" dirty="0">
                <a:solidFill>
                  <a:srgbClr val="C00000"/>
                </a:solidFill>
                <a:latin typeface="Consolas" panose="020B0609020204030204" pitchFamily="49" charset="0"/>
              </a:rPr>
              <a:t>'d'</a:t>
            </a:r>
            <a:r>
              <a:rPr lang="en-GB" sz="1550" dirty="0">
                <a:latin typeface="Consolas" panose="020B0609020204030204" pitchFamily="49" charset="0"/>
              </a:rPr>
              <a:t>, 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0.35</a:t>
            </a:r>
            <a:r>
              <a:rPr lang="en-GB" sz="1550" dirty="0">
                <a:latin typeface="Consolas" panose="020B0609020204030204" pitchFamily="49" charset="0"/>
              </a:rPr>
              <a:t>))</a:t>
            </a:r>
          </a:p>
          <a:p>
            <a:r>
              <a:rPr lang="en-GB" sz="1550" dirty="0" err="1">
                <a:latin typeface="Consolas" panose="020B0609020204030204" pitchFamily="49" charset="0"/>
              </a:rPr>
              <a:t>ip.write</a:t>
            </a:r>
            <a:r>
              <a:rPr lang="en-GB" sz="1550" dirty="0">
                <a:latin typeface="Consolas" panose="020B0609020204030204" pitchFamily="49" charset="0"/>
              </a:rPr>
              <a:t>(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0x50</a:t>
            </a:r>
            <a:r>
              <a:rPr lang="en-GB" sz="1550" dirty="0">
                <a:latin typeface="Consolas" panose="020B0609020204030204" pitchFamily="49" charset="0"/>
              </a:rPr>
              <a:t>,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1000</a:t>
            </a:r>
            <a:r>
              <a:rPr lang="en-GB" sz="1550" dirty="0">
                <a:latin typeface="Consolas" panose="020B0609020204030204" pitchFamily="49" charset="0"/>
              </a:rPr>
              <a:t>)</a:t>
            </a:r>
          </a:p>
          <a:p>
            <a:r>
              <a:rPr lang="en-GB" sz="1550" dirty="0" err="1">
                <a:latin typeface="Consolas" panose="020B0609020204030204" pitchFamily="49" charset="0"/>
              </a:rPr>
              <a:t>ip.write</a:t>
            </a:r>
            <a:r>
              <a:rPr lang="en-GB" sz="1550" dirty="0">
                <a:latin typeface="Consolas" panose="020B0609020204030204" pitchFamily="49" charset="0"/>
              </a:rPr>
              <a:t>(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0x00</a:t>
            </a:r>
            <a:r>
              <a:rPr lang="en-GB" sz="1550" dirty="0">
                <a:latin typeface="Consolas" panose="020B0609020204030204" pitchFamily="49" charset="0"/>
              </a:rPr>
              <a:t>,</a:t>
            </a:r>
            <a:r>
              <a:rPr lang="en-GB" sz="1550" dirty="0">
                <a:solidFill>
                  <a:srgbClr val="008000"/>
                </a:solidFill>
                <a:latin typeface="Consolas" panose="020B0609020204030204" pitchFamily="49" charset="0"/>
              </a:rPr>
              <a:t>1</a:t>
            </a:r>
            <a:r>
              <a:rPr lang="en-GB" sz="1550" dirty="0"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06430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C0E11AC-7895-43A8-9709-1C19F6C9E8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15" r="5035"/>
          <a:stretch/>
        </p:blipFill>
        <p:spPr>
          <a:xfrm>
            <a:off x="0" y="0"/>
            <a:ext cx="9906000" cy="6858000"/>
          </a:xfrm>
        </p:spPr>
      </p:pic>
      <p:pic>
        <p:nvPicPr>
          <p:cNvPr id="1026" name="Picture 2" descr="https://www.strath.ac.uk/media/1newwebsite/webteam/logos/xUoS_Logo_Tab.png.pagespeed.ic.LkNMQldh_5.png">
            <a:extLst>
              <a:ext uri="{FF2B5EF4-FFF2-40B4-BE49-F238E27FC236}">
                <a16:creationId xmlns:a16="http://schemas.microsoft.com/office/drawing/2014/main" id="{66657896-74C4-4485-A017-BBD45461D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488" y="0"/>
            <a:ext cx="1450521" cy="1450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57939D-87D4-47E3-973F-513AD7145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Full Render on the FPGA</a:t>
            </a:r>
          </a:p>
        </p:txBody>
      </p:sp>
    </p:spTree>
    <p:extLst>
      <p:ext uri="{BB962C8B-B14F-4D97-AF65-F5344CB8AC3E}">
        <p14:creationId xmlns:p14="http://schemas.microsoft.com/office/powerpoint/2010/main" val="13143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3057A-D276-4A12-9B44-E12064984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Interim 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8EFE6-F622-427D-9C92-D7FC802780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GB" dirty="0"/>
              <a:t>Progress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6B9C4-377B-407D-BC95-BF4FAD9850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PYNQ-Z1 seems like a perfect fit for the problem at hand</a:t>
            </a:r>
          </a:p>
          <a:p>
            <a:r>
              <a:rPr lang="en-GB" sz="2400" dirty="0"/>
              <a:t>Key objectives completed</a:t>
            </a:r>
          </a:p>
          <a:p>
            <a:r>
              <a:rPr lang="en-GB" sz="2400" dirty="0"/>
              <a:t>HW accelerated solution is already much faster than SW </a:t>
            </a:r>
          </a:p>
          <a:p>
            <a:r>
              <a:rPr lang="en-GB" sz="2400" dirty="0"/>
              <a:t>Big room for optimisation</a:t>
            </a:r>
          </a:p>
          <a:p>
            <a:r>
              <a:rPr lang="en-GB" sz="2400" dirty="0"/>
              <a:t>Very good progress so far</a:t>
            </a:r>
          </a:p>
          <a:p>
            <a:r>
              <a:rPr lang="en-GB" sz="2400" dirty="0"/>
              <a:t>Most challenges resolved</a:t>
            </a:r>
          </a:p>
          <a:p>
            <a:endParaRPr lang="en-GB" sz="2400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4F78A8-8CAE-4D96-AB22-52465443A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r>
              <a:rPr lang="en-GB" dirty="0"/>
              <a:t>Future Plans &amp; Next Steps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BA7718-FDC3-4779-9694-A0CC9835D1A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Start working on stretch goals</a:t>
            </a:r>
          </a:p>
          <a:p>
            <a:r>
              <a:rPr lang="en-GB" sz="2400" dirty="0"/>
              <a:t>Optimisation &amp; efficiency</a:t>
            </a:r>
          </a:p>
          <a:p>
            <a:r>
              <a:rPr lang="en-GB" sz="2400" dirty="0"/>
              <a:t>Parallelisation</a:t>
            </a:r>
          </a:p>
          <a:p>
            <a:r>
              <a:rPr lang="en-GB" sz="2400" dirty="0"/>
              <a:t>Proper Custom drivers</a:t>
            </a:r>
          </a:p>
          <a:p>
            <a:r>
              <a:rPr lang="en-GB" sz="2400" dirty="0"/>
              <a:t>Real-time interaction</a:t>
            </a:r>
          </a:p>
          <a:p>
            <a:r>
              <a:rPr lang="en-GB" sz="2400" dirty="0"/>
              <a:t>More fractals</a:t>
            </a:r>
          </a:p>
          <a:p>
            <a:endParaRPr lang="en-GB" dirty="0"/>
          </a:p>
        </p:txBody>
      </p:sp>
      <p:pic>
        <p:nvPicPr>
          <p:cNvPr id="1026" name="Picture 2" descr="https://www.strath.ac.uk/media/1newwebsite/webteam/logos/xUoS_Logo_Tab.png.pagespeed.ic.LkNMQldh_5.png">
            <a:extLst>
              <a:ext uri="{FF2B5EF4-FFF2-40B4-BE49-F238E27FC236}">
                <a16:creationId xmlns:a16="http://schemas.microsoft.com/office/drawing/2014/main" id="{66657896-74C4-4485-A017-BBD45461DF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488" y="0"/>
            <a:ext cx="1450521" cy="1450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Related image">
            <a:extLst>
              <a:ext uri="{FF2B5EF4-FFF2-40B4-BE49-F238E27FC236}">
                <a16:creationId xmlns:a16="http://schemas.microsoft.com/office/drawing/2014/main" id="{0BC95A28-5A61-426B-A9BD-5DC680BDE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5205941"/>
            <a:ext cx="1280654" cy="1280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8" descr="https://i.stack.imgur.com/6w23I.png">
            <a:extLst>
              <a:ext uri="{FF2B5EF4-FFF2-40B4-BE49-F238E27FC236}">
                <a16:creationId xmlns:a16="http://schemas.microsoft.com/office/drawing/2014/main" id="{19523AC1-73E8-4613-AD72-065692930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7083" y="5266398"/>
            <a:ext cx="1401568" cy="1159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6" descr="http://kswenson.workcast.org/2010/FMF_Julia8_b&amp;w.png">
            <a:extLst>
              <a:ext uri="{FF2B5EF4-FFF2-40B4-BE49-F238E27FC236}">
                <a16:creationId xmlns:a16="http://schemas.microsoft.com/office/drawing/2014/main" id="{C6BE33B3-9011-43E3-88EF-35E925FC5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3936" y="5326857"/>
            <a:ext cx="1943798" cy="115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6275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525</TotalTime>
  <Words>392</Words>
  <Application>Microsoft Office PowerPoint</Application>
  <PresentationFormat>A4 Paper (210x297 mm)</PresentationFormat>
  <Paragraphs>81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Consolas</vt:lpstr>
      <vt:lpstr>Office Theme</vt:lpstr>
      <vt:lpstr>Rendering Fractals using the PYNQ Framework on FPGAs</vt:lpstr>
      <vt:lpstr>Overview of the Problem</vt:lpstr>
      <vt:lpstr>System Architecture</vt:lpstr>
      <vt:lpstr>Results &amp; Accomplishments</vt:lpstr>
      <vt:lpstr>Full Render on the FPGA</vt:lpstr>
      <vt:lpstr>Interim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Rendering Fractals using the PYNQ Framework on FPGAs</dc:title>
  <dc:creator>Filip Lejhanec</dc:creator>
  <cp:lastModifiedBy>Filip Lejhanec</cp:lastModifiedBy>
  <cp:revision>50</cp:revision>
  <dcterms:created xsi:type="dcterms:W3CDTF">2018-11-19T00:19:20Z</dcterms:created>
  <dcterms:modified xsi:type="dcterms:W3CDTF">2018-11-20T03:29:43Z</dcterms:modified>
</cp:coreProperties>
</file>

<file path=docProps/thumbnail.jpeg>
</file>